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289" r:id="rId3"/>
    <p:sldId id="1296" r:id="rId4"/>
    <p:sldId id="1298" r:id="rId5"/>
    <p:sldId id="1306" r:id="rId6"/>
    <p:sldId id="1307" r:id="rId7"/>
    <p:sldId id="1308" r:id="rId8"/>
    <p:sldId id="1309" r:id="rId9"/>
    <p:sldId id="1310" r:id="rId10"/>
    <p:sldId id="1311" r:id="rId11"/>
    <p:sldId id="1312" r:id="rId12"/>
  </p:sldIdLst>
  <p:sldSz cx="13436600" cy="7562850"/>
  <p:notesSz cx="9918700" cy="6819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6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67"/>
    <a:srgbClr val="DB673A"/>
    <a:srgbClr val="DEE375"/>
    <a:srgbClr val="B9DA64"/>
    <a:srgbClr val="92D050"/>
    <a:srgbClr val="F9D779"/>
    <a:srgbClr val="F2E87E"/>
    <a:srgbClr val="D34F00"/>
    <a:srgbClr val="D14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0116" autoAdjust="0"/>
  </p:normalViewPr>
  <p:slideViewPr>
    <p:cSldViewPr snapToGrid="0">
      <p:cViewPr varScale="1">
        <p:scale>
          <a:sx n="56" d="100"/>
          <a:sy n="56" d="100"/>
        </p:scale>
        <p:origin x="108" y="882"/>
      </p:cViewPr>
      <p:guideLst>
        <p:guide orient="horz" pos="2926"/>
        <p:guide pos="2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794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r">
              <a:defRPr sz="1000"/>
            </a:lvl1pPr>
          </a:lstStyle>
          <a:p>
            <a:fld id="{FB17B127-F78F-4755-871B-42F3FE96AEB3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794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r">
              <a:defRPr sz="1000"/>
            </a:lvl1pPr>
          </a:lstStyle>
          <a:p>
            <a:fld id="{C382DC09-678A-4F5F-BC97-BEE5E51C4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63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940" y="0"/>
            <a:ext cx="4298416" cy="342141"/>
          </a:xfrm>
          <a:prstGeom prst="rect">
            <a:avLst/>
          </a:prstGeom>
        </p:spPr>
        <p:txBody>
          <a:bodyPr vert="horz" lIns="72878" tIns="36439" rIns="72878" bIns="36439" rtlCol="0"/>
          <a:lstStyle>
            <a:lvl1pPr algn="r">
              <a:defRPr sz="1000"/>
            </a:lvl1pPr>
          </a:lstStyle>
          <a:p>
            <a:fld id="{291A2879-B6F6-4130-97A6-3ECC7886E3CF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878" tIns="36439" rIns="72878" bIns="364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402" y="3282543"/>
            <a:ext cx="7935897" cy="2685586"/>
          </a:xfrm>
          <a:prstGeom prst="rect">
            <a:avLst/>
          </a:prstGeom>
        </p:spPr>
        <p:txBody>
          <a:bodyPr vert="horz" lIns="72878" tIns="36439" rIns="72878" bIns="364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940" y="6477760"/>
            <a:ext cx="4298416" cy="342140"/>
          </a:xfrm>
          <a:prstGeom prst="rect">
            <a:avLst/>
          </a:prstGeom>
        </p:spPr>
        <p:txBody>
          <a:bodyPr vert="horz" lIns="72878" tIns="36439" rIns="72878" bIns="36439" rtlCol="0" anchor="b"/>
          <a:lstStyle>
            <a:lvl1pPr algn="r">
              <a:defRPr sz="1000"/>
            </a:lvl1pPr>
          </a:lstStyle>
          <a:p>
            <a:fld id="{4E91EFE4-15BB-498C-B019-E4D4E1B75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48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7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8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8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68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4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75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4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94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ACA4-5B53-4875-9264-DD8CA3E5F7CC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7A3B-3F70-443A-B7B1-CD7499EC66B6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0883-F292-43A9-BF8C-255192F3EAB7}" type="datetime1">
              <a:rPr lang="en-US" smtClean="0"/>
              <a:t>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"/>
            <a:ext cx="134399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82399" y="93605"/>
            <a:ext cx="1306233" cy="315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F40A-7DF8-4937-A805-5C3F00884742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29D1-F287-4FE2-B86D-9A1BE75FF385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82399" y="93605"/>
            <a:ext cx="1306233" cy="316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294" y="794524"/>
            <a:ext cx="496379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9299" y="2678741"/>
            <a:ext cx="6304350" cy="2978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0660-4A67-4933-BE38-E10A5BFA4B8A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24293" y="7315657"/>
            <a:ext cx="32511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9D9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20" dirty="0">
                <a:solidFill>
                  <a:srgbClr val="231F20"/>
                </a:solidFill>
              </a:rPr>
              <a:t>‹#›</a:t>
            </a:fld>
            <a:r>
              <a:rPr spc="20" dirty="0"/>
              <a:t>/27</a:t>
            </a:r>
            <a:endParaRPr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3294" y="545348"/>
            <a:ext cx="3437963" cy="832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3294" y="2265513"/>
            <a:ext cx="10400734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75"/>
              </a:spcBef>
            </a:pPr>
            <a: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Рейтинг субъектов по заполнению </a:t>
            </a:r>
            <a:b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реестра категорированных объектов на 31 января 2023</a:t>
            </a:r>
            <a:r>
              <a:rPr lang="en-US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ru-RU" sz="4800" spc="-45" dirty="0">
                <a:solidFill>
                  <a:schemeClr val="tx1"/>
                </a:solidFill>
                <a:latin typeface="Myriad Pro" panose="020B0503030403020204" pitchFamily="34" charset="0"/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11622" y="5106563"/>
            <a:ext cx="4124978" cy="1504709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5986" tIns="55986" rIns="55986" bIns="55986" anchor="ctr"/>
          <a:lstStyle/>
          <a:p>
            <a:pPr algn="ctr" defTabSz="909784"/>
            <a:r>
              <a:rPr lang="ru-RU" sz="352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 Январь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935915"/>
            <a:ext cx="12597205" cy="59411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01336"/>
              </p:ext>
            </p:extLst>
          </p:nvPr>
        </p:nvGraphicFramePr>
        <p:xfrm>
          <a:off x="430305" y="1249604"/>
          <a:ext cx="12145384" cy="5116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654847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411322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937523682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Омская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8070" marR="8070" marT="8070" marB="0" anchor="ctr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Адыгея (Адыгея)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AEDEBD-F25F-44A8-A670-B432DFD63BC7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69891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1420121"/>
            <a:ext cx="12597205" cy="51205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32013"/>
              </p:ext>
            </p:extLst>
          </p:nvPr>
        </p:nvGraphicFramePr>
        <p:xfrm>
          <a:off x="430305" y="1773348"/>
          <a:ext cx="12145384" cy="4369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654847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411322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516560236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47,2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42,9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41,2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8070" marR="8070" marT="8070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EE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8070" marR="8070" marT="8070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Тверская область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36,8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8070" marR="8070" marT="8070" marB="0" anchor="ctr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F1B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8070" marR="8070" marT="8070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8070" marR="8070" marT="8070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Г. Москва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22,7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8070" marR="8070" marT="8070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DB6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592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668676-74D7-41EC-BA23-FD0E57FC1F00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78602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FB88F3-C95F-4EA2-811F-E4FBE0BD9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5599" y="2249917"/>
            <a:ext cx="8002356" cy="306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958" y="420452"/>
            <a:ext cx="10649518" cy="984885"/>
          </a:xfrm>
        </p:spPr>
        <p:txBody>
          <a:bodyPr/>
          <a:lstStyle/>
          <a:p>
            <a:r>
              <a:rPr lang="ru-RU" sz="32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Общее число опубликованных категорированных объектов, заведенных в Реестр объектов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702EA1F3-D8FF-414E-A0FD-C42A06058236}"/>
              </a:ext>
            </a:extLst>
          </p:cNvPr>
          <p:cNvSpPr txBox="1"/>
          <p:nvPr/>
        </p:nvSpPr>
        <p:spPr>
          <a:xfrm>
            <a:off x="4996656" y="6037576"/>
            <a:ext cx="1660121" cy="755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425"/>
              </a:lnSpc>
              <a:spcBef>
                <a:spcPts val="100"/>
              </a:spcBef>
            </a:pPr>
            <a:endParaRPr sz="4000" dirty="0">
              <a:solidFill>
                <a:srgbClr val="0077C8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D355BEF-17A1-485D-BBF1-C8512C82EFCE}"/>
              </a:ext>
            </a:extLst>
          </p:cNvPr>
          <p:cNvSpPr/>
          <p:nvPr/>
        </p:nvSpPr>
        <p:spPr>
          <a:xfrm>
            <a:off x="3795507" y="3183086"/>
            <a:ext cx="439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94E9-4456-438C-9707-FCFD4A78E142}"/>
              </a:ext>
            </a:extLst>
          </p:cNvPr>
          <p:cNvSpPr txBox="1"/>
          <p:nvPr/>
        </p:nvSpPr>
        <p:spPr>
          <a:xfrm>
            <a:off x="3297702" y="3119705"/>
            <a:ext cx="6718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spc="-10" dirty="0">
                <a:solidFill>
                  <a:srgbClr val="231F20"/>
                </a:solidFill>
                <a:latin typeface="Myriad Pro" panose="020B0503030403020204" pitchFamily="34" charset="0"/>
                <a:ea typeface="+mj-ea"/>
                <a:cs typeface="Arial"/>
              </a:rPr>
              <a:t>3 337 359</a:t>
            </a:r>
          </a:p>
        </p:txBody>
      </p:sp>
    </p:spTree>
    <p:extLst>
      <p:ext uri="{BB962C8B-B14F-4D97-AF65-F5344CB8AC3E}">
        <p14:creationId xmlns:p14="http://schemas.microsoft.com/office/powerpoint/2010/main" val="122270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958" y="420452"/>
            <a:ext cx="10649518" cy="1107996"/>
          </a:xfrm>
        </p:spPr>
        <p:txBody>
          <a:bodyPr/>
          <a:lstStyle/>
          <a:p>
            <a:r>
              <a:rPr lang="ru-RU" sz="36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Общие цифры по Единому реестру видов контроля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9DA1E6-704D-49B7-81D7-628E38DC2655}"/>
              </a:ext>
            </a:extLst>
          </p:cNvPr>
          <p:cNvSpPr/>
          <p:nvPr/>
        </p:nvSpPr>
        <p:spPr>
          <a:xfrm>
            <a:off x="6090826" y="2915400"/>
            <a:ext cx="6363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Всего карточек вида контроля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E411B5-A5D4-4DFE-9867-DDC2995C5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97" b="1542"/>
          <a:stretch/>
        </p:blipFill>
        <p:spPr>
          <a:xfrm>
            <a:off x="1214075" y="2194560"/>
            <a:ext cx="3971111" cy="348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305142-5B37-41DB-B7C3-68068C8A8B76}"/>
              </a:ext>
            </a:extLst>
          </p:cNvPr>
          <p:cNvSpPr txBox="1"/>
          <p:nvPr/>
        </p:nvSpPr>
        <p:spPr>
          <a:xfrm>
            <a:off x="1266557" y="2581096"/>
            <a:ext cx="3932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Myriad Pro" panose="020B0503030403020204" pitchFamily="34" charset="0"/>
              </a:rPr>
              <a:t>28 611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BC516-58D0-4A76-890F-AAE5945C3A75}"/>
              </a:ext>
            </a:extLst>
          </p:cNvPr>
          <p:cNvSpPr txBox="1"/>
          <p:nvPr/>
        </p:nvSpPr>
        <p:spPr>
          <a:xfrm>
            <a:off x="1214075" y="4061372"/>
            <a:ext cx="3971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Myriad Pro" panose="020B0503030403020204" pitchFamily="34" charset="0"/>
              </a:rPr>
              <a:t>1 663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9EACC9-26DC-4236-95BE-E151D11C8F8C}"/>
              </a:ext>
            </a:extLst>
          </p:cNvPr>
          <p:cNvSpPr/>
          <p:nvPr/>
        </p:nvSpPr>
        <p:spPr>
          <a:xfrm>
            <a:off x="6090826" y="4277017"/>
            <a:ext cx="6363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Количество карточек с</a:t>
            </a:r>
            <a:r>
              <a:rPr lang="en-US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800" dirty="0">
                <a:latin typeface="Myriad Pro" panose="020B0503030403020204" pitchFamily="34" charset="0"/>
                <a:cs typeface="Arial" panose="020B0604020202020204" pitchFamily="34" charset="0"/>
                <a:sym typeface="Calibri"/>
              </a:rPr>
              <a:t>планами и более чем 1 категорированным объектом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46CA40A-30EC-4BAF-A67A-DED0408540C4}"/>
              </a:ext>
            </a:extLst>
          </p:cNvPr>
          <p:cNvSpPr/>
          <p:nvPr/>
        </p:nvSpPr>
        <p:spPr>
          <a:xfrm>
            <a:off x="5746033" y="4601075"/>
            <a:ext cx="161365" cy="182880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5986" tIns="55986" rIns="55986" bIns="55986" anchor="ctr"/>
          <a:lstStyle/>
          <a:p>
            <a:pPr algn="ctr" defTabSz="909784"/>
            <a:endParaRPr lang="ru-RU" sz="3527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2346F0B-9DEB-487F-9FD7-5CE39C13F5BD}"/>
              </a:ext>
            </a:extLst>
          </p:cNvPr>
          <p:cNvSpPr/>
          <p:nvPr/>
        </p:nvSpPr>
        <p:spPr>
          <a:xfrm>
            <a:off x="5746033" y="3102954"/>
            <a:ext cx="161365" cy="182880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5986" tIns="55986" rIns="55986" bIns="55986" anchor="ctr"/>
          <a:lstStyle/>
          <a:p>
            <a:pPr algn="ctr" defTabSz="909784"/>
            <a:endParaRPr lang="ru-RU" sz="3527">
              <a:solidFill>
                <a:srgbClr val="FFFFFF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221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1627995"/>
            <a:ext cx="12597205" cy="5375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5" y="217338"/>
            <a:ext cx="10649518" cy="861774"/>
          </a:xfrm>
        </p:spPr>
        <p:txBody>
          <a:bodyPr/>
          <a:lstStyle/>
          <a:p>
            <a:r>
              <a:rPr lang="ru-RU" sz="28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Список регионов по количеству карточек </a:t>
            </a:r>
            <a:br>
              <a:rPr lang="ru-RU" sz="2800" spc="-10" dirty="0">
                <a:solidFill>
                  <a:srgbClr val="231F20"/>
                </a:solidFill>
                <a:latin typeface="Myriad Pro" panose="020B0503030403020204" pitchFamily="34" charset="0"/>
              </a:rPr>
            </a:br>
            <a:r>
              <a:rPr lang="ru-RU" sz="280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с более чем 1 опубликованным объектом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21414"/>
              </p:ext>
            </p:extLst>
          </p:nvPr>
        </p:nvGraphicFramePr>
        <p:xfrm>
          <a:off x="430305" y="2127251"/>
          <a:ext cx="12145383" cy="4376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351002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2100762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666832226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г. Санкт-Петербург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96,6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94,7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94,7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F6A8DE-195A-4DB1-9C36-84FEDE82EB83}"/>
              </a:ext>
            </a:extLst>
          </p:cNvPr>
          <p:cNvSpPr txBox="1">
            <a:spLocks/>
          </p:cNvSpPr>
          <p:nvPr/>
        </p:nvSpPr>
        <p:spPr>
          <a:xfrm>
            <a:off x="7992933" y="460492"/>
            <a:ext cx="511035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С учетом уровней: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Муниципальный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Региональный (собственный)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Региональный (совместно с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kern="0" spc="-10" dirty="0">
                <a:solidFill>
                  <a:srgbClr val="231F20"/>
                </a:solidFill>
                <a:latin typeface="Myriad Pro" panose="020B0503030403020204" pitchFamily="34" charset="0"/>
              </a:rPr>
              <a:t>Федеральный, переданный в субъекты 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100DA-072D-49AE-8DB4-0A7972FDED4D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355754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95374"/>
              </p:ext>
            </p:extLst>
          </p:nvPr>
        </p:nvGraphicFramePr>
        <p:xfrm>
          <a:off x="204396" y="1533192"/>
          <a:ext cx="12597204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1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868680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860298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357136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93459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93459">
                  <a:extLst>
                    <a:ext uri="{9D8B030D-6E8A-4147-A177-3AD203B41FA5}">
                      <a16:colId xmlns:a16="http://schemas.microsoft.com/office/drawing/2014/main" val="466963346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Смоленская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Алтайский край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86,4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86,2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E00EA2-557C-4BC5-B605-0D7E215193AB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402842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56603"/>
              </p:ext>
            </p:extLst>
          </p:nvPr>
        </p:nvGraphicFramePr>
        <p:xfrm>
          <a:off x="430305" y="1596281"/>
          <a:ext cx="12145383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793575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1608101894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Татарстан (Татарстан)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Орловская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83,3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979B53-8F97-4C1A-91D3-7D73D556E45B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207260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82889"/>
              </p:ext>
            </p:extLst>
          </p:nvPr>
        </p:nvGraphicFramePr>
        <p:xfrm>
          <a:off x="430305" y="1596281"/>
          <a:ext cx="12145383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025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733536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793575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567550151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8070" marR="8070" marT="807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Ямало-Ненецкий автономный округ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F4A3DC-2394-4B3C-9A5A-4EC2F1EF6C9A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24447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1000843"/>
            <a:ext cx="12597205" cy="6002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12293"/>
              </p:ext>
            </p:extLst>
          </p:nvPr>
        </p:nvGraphicFramePr>
        <p:xfrm>
          <a:off x="430305" y="1596281"/>
          <a:ext cx="12145383" cy="4811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793575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272593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841080542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Ханты-Мансийский автономный округ - Югра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Чувашская Республика - Чувашия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698A78-0ACB-4636-B4D3-9209FCCBFBBD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37842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584C7-2372-4CDD-91DD-54A97E05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5" y="900965"/>
            <a:ext cx="12597205" cy="60555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01600" y="687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4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1ECFB6-3BD4-4A9A-9894-AA825A1F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20733"/>
              </p:ext>
            </p:extLst>
          </p:nvPr>
        </p:nvGraphicFramePr>
        <p:xfrm>
          <a:off x="430305" y="1429527"/>
          <a:ext cx="12145384" cy="5116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72">
                  <a:extLst>
                    <a:ext uri="{9D8B030D-6E8A-4147-A177-3AD203B41FA5}">
                      <a16:colId xmlns:a16="http://schemas.microsoft.com/office/drawing/2014/main" val="3764446015"/>
                    </a:ext>
                  </a:extLst>
                </a:gridCol>
                <a:gridCol w="5658189">
                  <a:extLst>
                    <a:ext uri="{9D8B030D-6E8A-4147-A177-3AD203B41FA5}">
                      <a16:colId xmlns:a16="http://schemas.microsoft.com/office/drawing/2014/main" val="2399941618"/>
                    </a:ext>
                  </a:extLst>
                </a:gridCol>
                <a:gridCol w="1654847">
                  <a:extLst>
                    <a:ext uri="{9D8B030D-6E8A-4147-A177-3AD203B41FA5}">
                      <a16:colId xmlns:a16="http://schemas.microsoft.com/office/drawing/2014/main" val="118574365"/>
                    </a:ext>
                  </a:extLst>
                </a:gridCol>
                <a:gridCol w="2411322">
                  <a:extLst>
                    <a:ext uri="{9D8B030D-6E8A-4147-A177-3AD203B41FA5}">
                      <a16:colId xmlns:a16="http://schemas.microsoft.com/office/drawing/2014/main" val="763424965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3416586194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2519648644"/>
                    </a:ext>
                  </a:extLst>
                </a:gridCol>
              </a:tblGrid>
              <a:tr h="373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Субъект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Карточек ВК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&gt;1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0" marR="8070" marT="8070" marB="0" anchor="b">
                    <a:solidFill>
                      <a:srgbClr val="007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96249"/>
                  </a:ext>
                </a:extLst>
              </a:tr>
              <a:tr h="475871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11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Томская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0626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6839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0848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5416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8070" marR="8070" marT="8070" marB="0" anchor="ctr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6129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4093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64,7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1264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4437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51235"/>
                  </a:ext>
                </a:extLst>
              </a:tr>
              <a:tr h="373464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8070" marR="8070" marT="8070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b">
                    <a:solidFill>
                      <a:srgbClr val="B9D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2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EE20A6-8EE8-4253-858C-9EE7B02ED566}"/>
              </a:ext>
            </a:extLst>
          </p:cNvPr>
          <p:cNvSpPr txBox="1"/>
          <p:nvPr/>
        </p:nvSpPr>
        <p:spPr>
          <a:xfrm>
            <a:off x="0" y="7046327"/>
            <a:ext cx="6719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^</a:t>
            </a:r>
            <a:r>
              <a:rPr lang="en-US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en-US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рост;    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=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- те же значения;</a:t>
            </a:r>
            <a:r>
              <a:rPr lang="ru-RU" sz="20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 -</a:t>
            </a:r>
            <a:r>
              <a:rPr lang="ru-RU" sz="1400" b="1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kern="0" spc="-10" dirty="0">
                <a:solidFill>
                  <a:srgbClr val="FF0000"/>
                </a:solidFill>
                <a:latin typeface="Myriad Pro" panose="020B0503030403020204" pitchFamily="34" charset="0"/>
              </a:rPr>
              <a:t>-уменьшение</a:t>
            </a:r>
          </a:p>
        </p:txBody>
      </p:sp>
    </p:spTree>
    <p:extLst>
      <p:ext uri="{BB962C8B-B14F-4D97-AF65-F5344CB8AC3E}">
        <p14:creationId xmlns:p14="http://schemas.microsoft.com/office/powerpoint/2010/main" val="272658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9869</TotalTime>
  <Words>894</Words>
  <Application>Microsoft Office PowerPoint</Application>
  <PresentationFormat>Произвольный</PresentationFormat>
  <Paragraphs>583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 Medium</vt:lpstr>
      <vt:lpstr>Myriad Pro</vt:lpstr>
      <vt:lpstr>Office Theme</vt:lpstr>
      <vt:lpstr>Рейтинг субъектов по заполнению  реестра категорированных объектов на 31 января 2023 г.</vt:lpstr>
      <vt:lpstr>Общее число опубликованных категорированных объектов, заведенных в Реестр объектов</vt:lpstr>
      <vt:lpstr>Общие цифры по Единому реестру видов контроля</vt:lpstr>
      <vt:lpstr>Список регионов по количеству карточек  с более чем 1 опубликованным объектом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обязательных  требований и контроля (надзора)</dc:title>
  <dc:creator>Наталия Волкович</dc:creator>
  <cp:lastModifiedBy>Руслан Мирвелов</cp:lastModifiedBy>
  <cp:revision>466</cp:revision>
  <cp:lastPrinted>2022-05-20T10:41:17Z</cp:lastPrinted>
  <dcterms:created xsi:type="dcterms:W3CDTF">2021-11-19T23:03:57Z</dcterms:created>
  <dcterms:modified xsi:type="dcterms:W3CDTF">2023-01-30T10:43:28Z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2021-11-20T00:00:00Z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2021-11-19T00:00:00Z</vt:filetime>
  </property>
</Properties>
</file>